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91" r:id="rId2"/>
    <p:sldId id="293" r:id="rId3"/>
    <p:sldId id="331" r:id="rId4"/>
    <p:sldId id="332" r:id="rId5"/>
    <p:sldId id="294" r:id="rId6"/>
    <p:sldId id="385" r:id="rId7"/>
    <p:sldId id="337" r:id="rId8"/>
    <p:sldId id="346" r:id="rId9"/>
    <p:sldId id="371" r:id="rId10"/>
    <p:sldId id="348" r:id="rId11"/>
    <p:sldId id="349" r:id="rId12"/>
    <p:sldId id="350" r:id="rId13"/>
    <p:sldId id="351" r:id="rId14"/>
    <p:sldId id="382" r:id="rId15"/>
    <p:sldId id="352" r:id="rId16"/>
    <p:sldId id="353" r:id="rId17"/>
    <p:sldId id="354" r:id="rId18"/>
    <p:sldId id="355" r:id="rId19"/>
    <p:sldId id="383" r:id="rId20"/>
    <p:sldId id="356" r:id="rId21"/>
    <p:sldId id="357" r:id="rId22"/>
    <p:sldId id="384" r:id="rId23"/>
    <p:sldId id="358" r:id="rId24"/>
    <p:sldId id="359" r:id="rId25"/>
    <p:sldId id="360" r:id="rId26"/>
    <p:sldId id="361" r:id="rId27"/>
    <p:sldId id="362" r:id="rId28"/>
    <p:sldId id="363" r:id="rId29"/>
    <p:sldId id="364" r:id="rId30"/>
    <p:sldId id="365" r:id="rId31"/>
    <p:sldId id="366" r:id="rId32"/>
    <p:sldId id="367" r:id="rId33"/>
    <p:sldId id="368" r:id="rId34"/>
    <p:sldId id="369" r:id="rId35"/>
    <p:sldId id="370" r:id="rId36"/>
    <p:sldId id="372" r:id="rId37"/>
    <p:sldId id="373" r:id="rId38"/>
    <p:sldId id="374" r:id="rId39"/>
    <p:sldId id="375" r:id="rId40"/>
    <p:sldId id="376" r:id="rId41"/>
    <p:sldId id="386" r:id="rId42"/>
    <p:sldId id="377" r:id="rId43"/>
    <p:sldId id="378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B55BD82-5EAD-B447-9538-65FAEF3B115E}">
          <p14:sldIdLst>
            <p14:sldId id="291"/>
            <p14:sldId id="293"/>
            <p14:sldId id="331"/>
            <p14:sldId id="332"/>
            <p14:sldId id="294"/>
            <p14:sldId id="385"/>
            <p14:sldId id="337"/>
            <p14:sldId id="346"/>
            <p14:sldId id="371"/>
            <p14:sldId id="348"/>
            <p14:sldId id="349"/>
            <p14:sldId id="350"/>
            <p14:sldId id="351"/>
            <p14:sldId id="382"/>
            <p14:sldId id="352"/>
            <p14:sldId id="353"/>
            <p14:sldId id="354"/>
            <p14:sldId id="355"/>
            <p14:sldId id="383"/>
            <p14:sldId id="356"/>
            <p14:sldId id="357"/>
            <p14:sldId id="384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2"/>
            <p14:sldId id="373"/>
            <p14:sldId id="374"/>
            <p14:sldId id="375"/>
            <p14:sldId id="376"/>
            <p14:sldId id="386"/>
            <p14:sldId id="377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075" autoAdjust="0"/>
  </p:normalViewPr>
  <p:slideViewPr>
    <p:cSldViewPr snapToGrid="0" snapToObjects="1">
      <p:cViewPr varScale="1">
        <p:scale>
          <a:sx n="123" d="100"/>
          <a:sy n="123" d="100"/>
        </p:scale>
        <p:origin x="1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tiff>
</file>

<file path=ppt/media/image11.png>
</file>

<file path=ppt/media/image16.png>
</file>

<file path=ppt/media/image17.png>
</file>

<file path=ppt/media/image2.png>
</file>

<file path=ppt/media/image20.png>
</file>

<file path=ppt/media/image39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623F3-1840-3D49-AA6B-53B52E0534B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5D3F-1537-9242-8647-6640764E9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11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4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61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22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91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38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3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96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3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8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4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08D75-F817-724B-ACA9-D10E402EA434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3227"/>
            <a:ext cx="7772400" cy="1470025"/>
          </a:xfrm>
        </p:spPr>
        <p:txBody>
          <a:bodyPr/>
          <a:lstStyle/>
          <a:p>
            <a:r>
              <a:rPr lang="en-US" dirty="0"/>
              <a:t>Computationally Modeling Reasoning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900" y="2040148"/>
            <a:ext cx="7135822" cy="194511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Professor John Licato</a:t>
            </a:r>
          </a:p>
          <a:p>
            <a:r>
              <a:rPr lang="en-US" dirty="0"/>
              <a:t>University of South Florida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</a:rPr>
              <a:t>First-order Unification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838" y="4173749"/>
            <a:ext cx="3152578" cy="2324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664" y="4173749"/>
            <a:ext cx="2641080" cy="229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15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40704AB-3A90-E34F-B004-609E81D00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4" y="88089"/>
            <a:ext cx="8730439" cy="655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68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98EB46E-C56A-D747-BD8F-57EC63C15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0" y="68634"/>
            <a:ext cx="8893438" cy="66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27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8FEE8F8-540E-8B4D-8C21-3B9C19963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9" y="49178"/>
            <a:ext cx="8834202" cy="663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03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508344F-E0DC-0C45-A5D7-1F010CA8B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0" y="75118"/>
            <a:ext cx="8769350" cy="658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750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you want to read: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458200" cy="4525963"/>
          </a:xfrm>
        </p:spPr>
        <p:txBody>
          <a:bodyPr/>
          <a:lstStyle/>
          <a:p>
            <a:r>
              <a:rPr lang="en-US" dirty="0" smtClean="0"/>
              <a:t>Chapter 10 in Ben-Ari textbook</a:t>
            </a:r>
          </a:p>
          <a:p>
            <a:r>
              <a:rPr lang="en-US" dirty="0" smtClean="0"/>
              <a:t>But they use slightly different notation for substitutions: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Should be read as “x1 is replaced by t1”</a:t>
            </a:r>
          </a:p>
          <a:p>
            <a:r>
              <a:rPr lang="en-US" dirty="0" smtClean="0"/>
              <a:t>Whereas t1/x1 should be read “t1 replaces x1”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386931"/>
            <a:ext cx="58674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9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E976C7A3-F32D-C340-93DF-C3F8F222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46" y="94573"/>
            <a:ext cx="8808260" cy="661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38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E86B07A-D18F-F949-96D1-064503A92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01" y="55663"/>
            <a:ext cx="8756380" cy="657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6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38BA9E1-A1F4-AA4A-94BF-DCECEBCCE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9" y="55662"/>
            <a:ext cx="8996329" cy="675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67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7DDA09C-018A-1F4E-875B-FEA10C16A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5" y="62147"/>
            <a:ext cx="8814746" cy="662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604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4" y="598632"/>
            <a:ext cx="8305800" cy="273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14" y="4334164"/>
            <a:ext cx="7988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63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Natural Deduction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it seems somewhat close to the “natural” way we reason (i.e. from belief to belief using common patterns of inference between them), it has limitations</a:t>
            </a:r>
          </a:p>
          <a:p>
            <a:r>
              <a:rPr lang="en-US" dirty="0"/>
              <a:t>Finding a ND proof can be extremely computationally explosive</a:t>
            </a:r>
          </a:p>
          <a:p>
            <a:r>
              <a:rPr lang="en-US" dirty="0"/>
              <a:t>With FOL, however, there are more tractable algorithms</a:t>
            </a:r>
          </a:p>
        </p:txBody>
      </p:sp>
    </p:spTree>
    <p:extLst>
      <p:ext uri="{BB962C8B-B14F-4D97-AF65-F5344CB8AC3E}">
        <p14:creationId xmlns:p14="http://schemas.microsoft.com/office/powerpoint/2010/main" val="3346725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F8F962E5-CC7D-B640-B0CC-4B49EEDCA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9" y="75119"/>
            <a:ext cx="8905537" cy="669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611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DA9156C2-3971-7B46-A0A1-3F2D3DBC1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5" y="62149"/>
            <a:ext cx="8827716" cy="663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24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70" y="0"/>
            <a:ext cx="7600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58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41675B0-C505-5746-982A-4DC822E70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75119"/>
            <a:ext cx="8931478" cy="671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242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257A391-6449-DF47-8D5B-923E0B469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49178"/>
            <a:ext cx="8827716" cy="663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62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90ED22D-52BE-F24C-9DE9-DBC4E491D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5" y="55663"/>
            <a:ext cx="8853656" cy="665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0819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459C8B54-5724-BA41-9472-A6760DF1A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5" y="49179"/>
            <a:ext cx="8850282" cy="664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737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7FF6F24-3616-5F4B-8BFD-B313F24F7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4" y="81603"/>
            <a:ext cx="8789867" cy="660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8498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59C5453-D365-2344-B6BA-47FBFD287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5" y="94574"/>
            <a:ext cx="8795290" cy="66086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7772" y="4956464"/>
            <a:ext cx="6571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Of course, if two expressions don’t have the same predicate symbol and the same arity, they’re </a:t>
            </a:r>
            <a:r>
              <a:rPr lang="en-US" smtClean="0"/>
              <a:t>not unifiable, and you can stop there.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920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5F0C0CA8-F2AC-EF4A-B8CA-87246788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81604"/>
            <a:ext cx="8827716" cy="663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72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1: Proof finder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19869" y="1417638"/>
            <a:ext cx="1597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Prove: p, q ⊢</a:t>
            </a:r>
            <a:r>
              <a:rPr lang="en-US" baseline="-25000" dirty="0"/>
              <a:t>F</a:t>
            </a:r>
            <a:r>
              <a:rPr lang="en-US" dirty="0"/>
              <a:t> r</a:t>
            </a:r>
          </a:p>
        </p:txBody>
      </p:sp>
      <p:sp>
        <p:nvSpPr>
          <p:cNvPr id="5" name="Rectangle 4"/>
          <p:cNvSpPr/>
          <p:nvPr/>
        </p:nvSpPr>
        <p:spPr>
          <a:xfrm>
            <a:off x="3749317" y="2197383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045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</a:t>
            </a:r>
            <a:r>
              <a:rPr lang="en-US" dirty="0" err="1"/>
              <a:t>p∧q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26867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</a:t>
            </a:r>
            <a:r>
              <a:rPr lang="en-US" dirty="0" err="1"/>
              <a:t>q∨p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72078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</a:t>
            </a:r>
            <a:r>
              <a:rPr lang="en-US" dirty="0" err="1"/>
              <a:t>p∨q</a:t>
            </a:r>
            <a:r>
              <a:rPr lang="en-US" dirty="0"/>
              <a:t>, q</a:t>
            </a:r>
          </a:p>
        </p:txBody>
      </p:sp>
      <p:cxnSp>
        <p:nvCxnSpPr>
          <p:cNvPr id="10" name="Straight Connector 9"/>
          <p:cNvCxnSpPr>
            <a:stCxn id="5" idx="2"/>
            <a:endCxn id="6" idx="0"/>
          </p:cNvCxnSpPr>
          <p:nvPr/>
        </p:nvCxnSpPr>
        <p:spPr>
          <a:xfrm flipH="1">
            <a:off x="1928964" y="2691290"/>
            <a:ext cx="2619272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2"/>
            <a:endCxn id="7" idx="0"/>
          </p:cNvCxnSpPr>
          <p:nvPr/>
        </p:nvCxnSpPr>
        <p:spPr>
          <a:xfrm flipH="1">
            <a:off x="3925786" y="2691290"/>
            <a:ext cx="622450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2"/>
            <a:endCxn id="8" idx="0"/>
          </p:cNvCxnSpPr>
          <p:nvPr/>
        </p:nvCxnSpPr>
        <p:spPr>
          <a:xfrm>
            <a:off x="4548236" y="2691290"/>
            <a:ext cx="1322761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2"/>
          </p:cNvCxnSpPr>
          <p:nvPr/>
        </p:nvCxnSpPr>
        <p:spPr>
          <a:xfrm>
            <a:off x="4548236" y="2691290"/>
            <a:ext cx="2990714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350360" y="344403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583829" y="4570937"/>
            <a:ext cx="1597838" cy="7007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</a:t>
            </a:r>
            <a:r>
              <a:rPr lang="en-US" dirty="0" err="1"/>
              <a:t>q∨p</a:t>
            </a:r>
            <a:r>
              <a:rPr lang="en-US" dirty="0"/>
              <a:t>, </a:t>
            </a:r>
            <a:r>
              <a:rPr lang="en-US" dirty="0" err="1"/>
              <a:t>q∨p∨p</a:t>
            </a:r>
            <a:endParaRPr lang="en-US" dirty="0"/>
          </a:p>
        </p:txBody>
      </p:sp>
      <p:cxnSp>
        <p:nvCxnSpPr>
          <p:cNvPr id="22" name="Straight Connector 21"/>
          <p:cNvCxnSpPr>
            <a:stCxn id="7" idx="2"/>
            <a:endCxn id="21" idx="0"/>
          </p:cNvCxnSpPr>
          <p:nvPr/>
        </p:nvCxnSpPr>
        <p:spPr>
          <a:xfrm flipH="1">
            <a:off x="3382748" y="3861743"/>
            <a:ext cx="543038" cy="7091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377857" y="4570937"/>
            <a:ext cx="1597838" cy="7007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</a:t>
            </a:r>
            <a:r>
              <a:rPr lang="en-US" dirty="0" err="1"/>
              <a:t>q∨p</a:t>
            </a:r>
            <a:r>
              <a:rPr lang="en-US" dirty="0"/>
              <a:t>, </a:t>
            </a:r>
            <a:r>
              <a:rPr lang="en-US" dirty="0" err="1"/>
              <a:t>q∨p∨q</a:t>
            </a:r>
            <a:endParaRPr lang="en-US" dirty="0"/>
          </a:p>
        </p:txBody>
      </p:sp>
      <p:cxnSp>
        <p:nvCxnSpPr>
          <p:cNvPr id="25" name="Straight Connector 24"/>
          <p:cNvCxnSpPr>
            <a:stCxn id="7" idx="2"/>
            <a:endCxn id="24" idx="0"/>
          </p:cNvCxnSpPr>
          <p:nvPr/>
        </p:nvCxnSpPr>
        <p:spPr>
          <a:xfrm>
            <a:off x="3925786" y="3861743"/>
            <a:ext cx="1250990" cy="7091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194158" y="514871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988186" y="514871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578938" y="606920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/>
              <a:t>…</a:t>
            </a:r>
            <a:r>
              <a:rPr lang="en-US" dirty="0"/>
              <a:t>, 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166896" y="5655931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876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588E95A-D7CB-D241-898F-5041D0A1D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5" y="49178"/>
            <a:ext cx="8841652" cy="66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738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4FBBDF4-0141-044A-AEB6-AF0B5A93E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0" y="75118"/>
            <a:ext cx="8769350" cy="658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525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2FD6434-C204-7044-B9A8-0363BD6AA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5" y="75118"/>
            <a:ext cx="8814746" cy="662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904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563A605-F7D6-AF4F-9A49-BA600B46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5" y="101060"/>
            <a:ext cx="8860142" cy="66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859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4B643BD-A898-2B44-896F-B91E2B77C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0" y="75120"/>
            <a:ext cx="8789866" cy="660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2682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64E9A58-11DB-8A42-AE9C-E1BC621FC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9" y="62148"/>
            <a:ext cx="8821231" cy="662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003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3B08A0C-8829-1547-8B92-F6D8BA54E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5" y="62149"/>
            <a:ext cx="8873112" cy="666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2774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9428E51-2F60-D940-9B27-E7303232B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6" y="75119"/>
            <a:ext cx="8953854" cy="672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844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9149CBA-DA3F-464E-B2A7-5A91E903D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1" y="62148"/>
            <a:ext cx="8736924" cy="656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12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E7D5A56-AF4D-7349-A4FB-0A9300CD7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07545"/>
            <a:ext cx="8867544" cy="66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56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2: Refutation finder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19869" y="1417638"/>
            <a:ext cx="1597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Prove: p, q ⊢</a:t>
            </a:r>
            <a:r>
              <a:rPr lang="en-US" baseline="-25000" dirty="0"/>
              <a:t>F</a:t>
            </a:r>
            <a:r>
              <a:rPr lang="en-US" dirty="0"/>
              <a:t> r</a:t>
            </a:r>
          </a:p>
        </p:txBody>
      </p:sp>
      <p:sp>
        <p:nvSpPr>
          <p:cNvPr id="5" name="Rectangle 4"/>
          <p:cNvSpPr/>
          <p:nvPr/>
        </p:nvSpPr>
        <p:spPr>
          <a:xfrm>
            <a:off x="3749317" y="2197383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¬r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045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¬r, </a:t>
            </a:r>
            <a:r>
              <a:rPr lang="en-US" dirty="0" err="1"/>
              <a:t>p∧q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26867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q, ¬r, </a:t>
            </a:r>
            <a:r>
              <a:rPr lang="en-US" dirty="0" err="1"/>
              <a:t>q∨p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072078" y="3367836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p, </a:t>
            </a:r>
            <a:r>
              <a:rPr lang="en-US" dirty="0" err="1"/>
              <a:t>p∨q</a:t>
            </a:r>
            <a:r>
              <a:rPr lang="en-US" dirty="0"/>
              <a:t>, q, ¬r</a:t>
            </a:r>
          </a:p>
        </p:txBody>
      </p:sp>
      <p:cxnSp>
        <p:nvCxnSpPr>
          <p:cNvPr id="9" name="Straight Connector 8"/>
          <p:cNvCxnSpPr>
            <a:stCxn id="5" idx="2"/>
            <a:endCxn id="6" idx="0"/>
          </p:cNvCxnSpPr>
          <p:nvPr/>
        </p:nvCxnSpPr>
        <p:spPr>
          <a:xfrm flipH="1">
            <a:off x="1928964" y="2691290"/>
            <a:ext cx="2619272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5" idx="2"/>
            <a:endCxn id="7" idx="0"/>
          </p:cNvCxnSpPr>
          <p:nvPr/>
        </p:nvCxnSpPr>
        <p:spPr>
          <a:xfrm flipH="1">
            <a:off x="3925786" y="2691290"/>
            <a:ext cx="622450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2"/>
            <a:endCxn id="8" idx="0"/>
          </p:cNvCxnSpPr>
          <p:nvPr/>
        </p:nvCxnSpPr>
        <p:spPr>
          <a:xfrm>
            <a:off x="4548236" y="2691290"/>
            <a:ext cx="1322761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</p:cNvCxnSpPr>
          <p:nvPr/>
        </p:nvCxnSpPr>
        <p:spPr>
          <a:xfrm>
            <a:off x="4548236" y="2691290"/>
            <a:ext cx="2990714" cy="67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50360" y="3444039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34163" y="4350610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28191" y="4350610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618943" y="5271097"/>
            <a:ext cx="1597838" cy="4939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dirty="0"/>
              <a:t>…</a:t>
            </a:r>
            <a:r>
              <a:rPr lang="en-US" dirty="0"/>
              <a:t>, ⊥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206901" y="4857822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819428" y="5194884"/>
            <a:ext cx="30618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is the max tree </a:t>
            </a:r>
            <a:r>
              <a:rPr lang="en-US" b="1" dirty="0">
                <a:solidFill>
                  <a:srgbClr val="FF0000"/>
                </a:solidFill>
              </a:rPr>
              <a:t>breadth</a:t>
            </a:r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>
                <a:solidFill>
                  <a:srgbClr val="FF0000"/>
                </a:solidFill>
              </a:rPr>
              <a:t>What is the max tree </a:t>
            </a:r>
            <a:r>
              <a:rPr lang="en-US" b="1" dirty="0">
                <a:solidFill>
                  <a:srgbClr val="FF0000"/>
                </a:solidFill>
              </a:rPr>
              <a:t>depth</a:t>
            </a:r>
            <a:r>
              <a:rPr lang="en-US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4168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4210069C-6D03-8C45-8BD2-DD132EF6B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9" y="88089"/>
            <a:ext cx="8866627" cy="666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674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16" y="0"/>
            <a:ext cx="8173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489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B0F2F70-6045-AF4A-8BE0-4CC9D0F03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0" y="81603"/>
            <a:ext cx="8743409" cy="656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910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BE56588-1664-C042-BD7C-66CE661A1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44" y="62148"/>
            <a:ext cx="8876175" cy="666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3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92658"/>
            <a:ext cx="8229600" cy="7335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Let’s see if we can extend </a:t>
            </a:r>
            <a:r>
              <a:rPr lang="en-US"/>
              <a:t>this trick </a:t>
            </a:r>
            <a:r>
              <a:rPr lang="en-US" dirty="0"/>
              <a:t>to FOL!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575" y="2444194"/>
            <a:ext cx="6163017" cy="14993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94572" y="3546481"/>
            <a:ext cx="1803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66FF"/>
                </a:solidFill>
              </a:rPr>
              <a:t>&lt;&lt; This is called a “</a:t>
            </a:r>
            <a:r>
              <a:rPr lang="en-US" dirty="0" err="1">
                <a:solidFill>
                  <a:srgbClr val="3366FF"/>
                </a:solidFill>
              </a:rPr>
              <a:t>resolvent</a:t>
            </a:r>
            <a:r>
              <a:rPr lang="en-US" dirty="0">
                <a:solidFill>
                  <a:srgbClr val="3366FF"/>
                </a:solidFill>
              </a:rPr>
              <a:t> on p”</a:t>
            </a:r>
          </a:p>
        </p:txBody>
      </p:sp>
    </p:spTree>
    <p:extLst>
      <p:ext uri="{BB962C8B-B14F-4D97-AF65-F5344CB8AC3E}">
        <p14:creationId xmlns:p14="http://schemas.microsoft.com/office/powerpoint/2010/main" val="3997425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vs.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0137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Let’s assume, for this lecture, that </a:t>
            </a:r>
            <a:r>
              <a:rPr lang="en-US" dirty="0" err="1" smtClean="0"/>
              <a:t>u,v,x,y,z</a:t>
            </a:r>
            <a:r>
              <a:rPr lang="en-US" dirty="0"/>
              <a:t> </a:t>
            </a:r>
            <a:r>
              <a:rPr lang="en-US" dirty="0" smtClean="0"/>
              <a:t>always refer to variables that are universally quantified</a:t>
            </a:r>
          </a:p>
          <a:p>
            <a:r>
              <a:rPr lang="en-US" dirty="0" smtClean="0"/>
              <a:t>And that </a:t>
            </a:r>
            <a:r>
              <a:rPr lang="en-US" dirty="0" err="1" smtClean="0"/>
              <a:t>a,b,c</a:t>
            </a:r>
            <a:r>
              <a:rPr lang="en-US" dirty="0" smtClean="0"/>
              <a:t>,</a:t>
            </a:r>
            <a:r>
              <a:rPr lang="mr-IN" dirty="0" smtClean="0"/>
              <a:t>…</a:t>
            </a:r>
            <a:r>
              <a:rPr lang="en-US" dirty="0" smtClean="0"/>
              <a:t> refer to terms (unquantified objects)</a:t>
            </a:r>
          </a:p>
          <a:p>
            <a:r>
              <a:rPr lang="en-US" dirty="0" smtClean="0"/>
              <a:t>Functions always return terms as well</a:t>
            </a:r>
          </a:p>
          <a:p>
            <a:r>
              <a:rPr lang="en-US" dirty="0" smtClean="0"/>
              <a:t>In the next lecture, we’ll show you how to turn any first-order formula into this term</a:t>
            </a:r>
          </a:p>
          <a:p>
            <a:r>
              <a:rPr lang="en-US" dirty="0" smtClean="0"/>
              <a:t>So for what follows, if two separate formulae have the same variable, we can assume they’re referring to the same thing</a:t>
            </a:r>
          </a:p>
          <a:p>
            <a:r>
              <a:rPr lang="en-US" dirty="0" smtClean="0"/>
              <a:t>Let’s just assume we have a list (off screen) that tells us whether </a:t>
            </a:r>
            <a:r>
              <a:rPr lang="en-US" smtClean="0"/>
              <a:t>a symbol is a variable or term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84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First-Order Unification: The following slides were created by Dr. Alessandro </a:t>
            </a:r>
            <a:r>
              <a:rPr lang="en-US" sz="3600" dirty="0" err="1"/>
              <a:t>Farinelli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55" y="2273431"/>
            <a:ext cx="8307459" cy="351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0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6B9039A-4709-254C-A811-09BE57EB5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52" y="159425"/>
            <a:ext cx="8646133" cy="649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33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33D63045-014D-954A-BE31-81E432397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327" y="124230"/>
            <a:ext cx="8611596" cy="6470591"/>
          </a:xfrm>
        </p:spPr>
      </p:pic>
    </p:spTree>
    <p:extLst>
      <p:ext uri="{BB962C8B-B14F-4D97-AF65-F5344CB8AC3E}">
        <p14:creationId xmlns:p14="http://schemas.microsoft.com/office/powerpoint/2010/main" val="1429821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17464</TotalTime>
  <Words>391</Words>
  <Application>Microsoft Macintosh PowerPoint</Application>
  <PresentationFormat>On-screen Show (4:3)</PresentationFormat>
  <Paragraphs>53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Calibri</vt:lpstr>
      <vt:lpstr>Mangal</vt:lpstr>
      <vt:lpstr>Arial</vt:lpstr>
      <vt:lpstr>Office Theme</vt:lpstr>
      <vt:lpstr>Computationally Modeling Reasoning</vt:lpstr>
      <vt:lpstr>Limitations of Natural Deduction</vt:lpstr>
      <vt:lpstr>Strategy 1: Proof finder</vt:lpstr>
      <vt:lpstr>Strategy 2: Refutation finder</vt:lpstr>
      <vt:lpstr>Remember Resolution?</vt:lpstr>
      <vt:lpstr>Variables vs. terms</vt:lpstr>
      <vt:lpstr>First-Order Unification: The following slides were created by Dr. Alessandro Farinelli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If you want to read: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RPI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Human-Level Artificial Cognitive Systems (EHLACS)  Spring 2015  CSCI 4975/6961  COGS 4961/6962  </dc:title>
  <dc:creator>John Licato</dc:creator>
  <cp:lastModifiedBy>Microsoft Office User</cp:lastModifiedBy>
  <cp:revision>240</cp:revision>
  <dcterms:created xsi:type="dcterms:W3CDTF">2015-01-18T02:08:02Z</dcterms:created>
  <dcterms:modified xsi:type="dcterms:W3CDTF">2018-10-04T15:18:08Z</dcterms:modified>
</cp:coreProperties>
</file>

<file path=docProps/thumbnail.jpeg>
</file>